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84" r:id="rId3"/>
    <p:sldId id="259" r:id="rId4"/>
    <p:sldId id="260" r:id="rId5"/>
    <p:sldId id="261" r:id="rId6"/>
    <p:sldId id="283" r:id="rId7"/>
    <p:sldId id="269" r:id="rId8"/>
    <p:sldId id="270" r:id="rId9"/>
    <p:sldId id="268" r:id="rId10"/>
    <p:sldId id="271" r:id="rId11"/>
    <p:sldId id="274" r:id="rId12"/>
    <p:sldId id="272" r:id="rId13"/>
    <p:sldId id="278" r:id="rId14"/>
    <p:sldId id="279" r:id="rId15"/>
    <p:sldId id="280" r:id="rId16"/>
    <p:sldId id="281" r:id="rId17"/>
    <p:sldId id="282" r:id="rId18"/>
    <p:sldId id="267" r:id="rId19"/>
  </p:sldIdLst>
  <p:sldSz cx="14630400" cy="8229600"/>
  <p:notesSz cx="8229600" cy="14630400"/>
  <p:embeddedFontLs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Outfit Extra Bold" charset="0"/>
      <p:regular r:id="rId25"/>
    </p:embeddedFont>
    <p:embeddedFont>
      <p:font typeface="Arimo" charset="0"/>
      <p:regular r:id="rId26"/>
    </p:embeddedFont>
    <p:embeddedFont>
      <p:font typeface="Calibri Light" pitchFamily="34" charset="0"/>
      <p:regular r:id="rId27"/>
      <p: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0F6"/>
    <a:srgbClr val="FC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-427" y="-8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525AB-77F1-4CFB-BAAC-EB04EE477C1B}" type="datetimeFigureOut">
              <a:rPr lang="ru-RU" smtClean="0"/>
              <a:t>24.11.2025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2D348-CEFB-4A62-B0A7-76CF430D48E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8647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lIns="146304" tIns="73152" rIns="146304" bIns="73152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1520" y="1920242"/>
            <a:ext cx="13167360" cy="5431155"/>
          </a:xfrm>
          <a:prstGeom prst="rect">
            <a:avLst/>
          </a:prstGeom>
        </p:spPr>
        <p:txBody>
          <a:bodyPr lIns="146304" tIns="73152" rIns="146304" bIns="73152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lIns="146304" tIns="73152" rIns="146304" bIns="73152"/>
          <a:lstStyle/>
          <a:p>
            <a:fld id="{8808ABD2-2C57-4164-9D35-35C60E7915BC}" type="datetimeFigureOut">
              <a:rPr lang="ru-RU" smtClean="0"/>
              <a:pPr/>
              <a:t>24.11.2025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lIns="146304" tIns="73152" rIns="146304" bIns="73152"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lIns="146304" tIns="73152" rIns="146304" bIns="73152"/>
          <a:lstStyle/>
          <a:p>
            <a:fld id="{B8B12C13-9DD8-40BC-BA66-D02BBA50A9B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747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855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«РАЗРАБОТКА </a:t>
            </a:r>
            <a:r>
              <a:rPr lang="ru-RU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ИНФОРМАЦИОННОЙ СИСТЕМЫ ДЛЯ ОПРЕДЕЛЕНИЯ СТЕПЕНИ УСВОЕНИЯ УЧЕБНОЙ </a:t>
            </a: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ДИСЦИПЛИНЫ»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09533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450"/>
              </a:lnSpc>
            </a:pPr>
            <a:endParaRPr lang="en-US" sz="3550" dirty="0"/>
          </a:p>
        </p:txBody>
      </p:sp>
      <p:sp>
        <p:nvSpPr>
          <p:cNvPr id="7" name="Text 0"/>
          <p:cNvSpPr/>
          <p:nvPr/>
        </p:nvSpPr>
        <p:spPr>
          <a:xfrm>
            <a:off x="6188153" y="64388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ru-RU" sz="3200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И. Ф. САЙФЕТДИНОВ, Р. А. ХАЙБУЛЛИН, Д. Р. ШАРАФУТДИНОВ </a:t>
            </a:r>
            <a:endParaRPr lang="en-US" sz="32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Настройки </a:t>
            </a:r>
            <a:endParaRPr lang="en-US" sz="445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3AE59325-B94D-47AA-8816-ECBD2CE7DD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18" t="13283" r="23636" b="5909"/>
          <a:stretch/>
        </p:blipFill>
        <p:spPr>
          <a:xfrm>
            <a:off x="3370419" y="1224651"/>
            <a:ext cx="7553332" cy="629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8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Настройки</a:t>
            </a:r>
            <a:endParaRPr lang="en-US" sz="445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2301806-F55D-4858-B35B-A9D8D353F9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3" t="16401" r="21650" b="17800"/>
          <a:stretch/>
        </p:blipFill>
        <p:spPr>
          <a:xfrm>
            <a:off x="2320826" y="1233204"/>
            <a:ext cx="9917101" cy="638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Учебные курсы</a:t>
            </a:r>
            <a:endParaRPr lang="en-US" sz="445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642124E5-3001-4A17-A8D3-667BC13169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6" t="8000" r="388" b="23401"/>
          <a:stretch/>
        </p:blipFill>
        <p:spPr>
          <a:xfrm>
            <a:off x="621787" y="1692675"/>
            <a:ext cx="13448464" cy="527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8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Успеваемость</a:t>
            </a:r>
            <a:endParaRPr lang="en-US" sz="445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120E5944-1DDA-4C79-A185-6A6F52486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9" t="8000" r="1963" b="6601"/>
          <a:stretch/>
        </p:blipFill>
        <p:spPr>
          <a:xfrm>
            <a:off x="985041" y="1379525"/>
            <a:ext cx="12730958" cy="626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Расписание</a:t>
            </a:r>
            <a:endParaRPr lang="en-US" sz="4450" dirty="0"/>
          </a:p>
        </p:txBody>
      </p:sp>
      <p:pic>
        <p:nvPicPr>
          <p:cNvPr id="6" name="Picture 3" descr="C:\Users\Ильгиз\Desktop\мпри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97" y="1379525"/>
            <a:ext cx="12432704" cy="6262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54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err="1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Трекер</a:t>
            </a: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заданий</a:t>
            </a:r>
            <a:endParaRPr lang="en-US" sz="4450" dirty="0"/>
          </a:p>
        </p:txBody>
      </p:sp>
      <p:pic>
        <p:nvPicPr>
          <p:cNvPr id="7" name="Picture 3" descr="C:\Users\Ильгиз\Desktop\чвам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250" y="1411103"/>
            <a:ext cx="12431101" cy="570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11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err="1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Трекер</a:t>
            </a: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заданий</a:t>
            </a:r>
            <a:endParaRPr lang="en-US" sz="4450" dirty="0"/>
          </a:p>
        </p:txBody>
      </p:sp>
      <p:pic>
        <p:nvPicPr>
          <p:cNvPr id="6" name="Picture 5" descr="C:\Users\Ильгиз\Desktop\иорбит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09" y="1398577"/>
            <a:ext cx="11604042" cy="570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17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Зачётная книжка</a:t>
            </a:r>
            <a:endParaRPr lang="en-US" sz="4450" dirty="0"/>
          </a:p>
        </p:txBody>
      </p:sp>
      <p:pic>
        <p:nvPicPr>
          <p:cNvPr id="2050" name="Picture 2" descr="C:\Users\Ильгиз\Desktop\илот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25" y="1398576"/>
            <a:ext cx="11322738" cy="570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06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9653"/>
            <a:ext cx="103704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ВЫВОДЫ И ПЕРСПЕКТИВЫ ПРОЕКТА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19186"/>
            <a:ext cx="13042821" cy="863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Разработанный прототип информационной системы предоставляет эффективный инструмент для определения степени усвоения учебных дисциплин. Основные преимущества системы: комплексный учет всех видов учебной деятельности, наглядное представление результатов, возможность своевременной коррекции учебного процесса, автоматизация процессов оценки успеваемости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793790" y="317301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4074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4314706"/>
            <a:ext cx="30891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Успешный Прототип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80512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Все основные заявленные функции реализованы и стабильно работают.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17301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34074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sp>
        <p:nvSpPr>
          <p:cNvPr id="12" name="Text 8"/>
          <p:cNvSpPr/>
          <p:nvPr/>
        </p:nvSpPr>
        <p:spPr>
          <a:xfrm>
            <a:off x="5451396" y="43147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 smtClean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Готовность к интеграции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480512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Гибкая архитектура позволяет легко интегрировать проект с системами университета.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17301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340745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sp>
        <p:nvSpPr>
          <p:cNvPr id="17" name="Text 12"/>
          <p:cNvSpPr/>
          <p:nvPr/>
        </p:nvSpPr>
        <p:spPr>
          <a:xfrm>
            <a:off x="9874568" y="4314706"/>
            <a:ext cx="29659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Масштабируемость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4805124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Архитектура проекта позволяет легко масштабировать функционал и интегрировать новые модули.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746319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Спасибо за внимание! Мы готовы ответить на Ваши вопросы.</a:t>
            </a:r>
            <a:endParaRPr lang="en-US" sz="220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30499"/>
            <a:ext cx="7606070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00"/>
              </a:lnSpc>
            </a:pPr>
            <a:r>
              <a:rPr lang="ru-RU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СОСТАВ </a:t>
            </a:r>
            <a:r>
              <a:rPr lang="en-US" sz="43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КОМАНД</a:t>
            </a:r>
            <a:r>
              <a:rPr lang="ru-RU" sz="43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Ы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3787" y="1738328"/>
            <a:ext cx="130828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Над </a:t>
            </a:r>
            <a:r>
              <a:rPr lang="en-US" sz="2000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проектом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работал</a:t>
            </a:r>
            <a:r>
              <a:rPr lang="ru-RU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ru-RU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четыре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студент</a:t>
            </a:r>
            <a:r>
              <a:rPr lang="ru-RU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группы ТОП-101Б. Каждый внес свой </a:t>
            </a:r>
            <a:r>
              <a:rPr lang="en-US" sz="2000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вклад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</a:t>
            </a:r>
            <a:endParaRPr lang="ru-RU" sz="2000" dirty="0" smtClean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20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обеспечивая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мультидисциплинарный подход.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2262068" y="3043416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ru-RU" sz="2150" b="1" dirty="0" err="1" smtClean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Сайфетдинов</a:t>
            </a:r>
            <a:r>
              <a:rPr lang="ru-RU" sz="2150" b="1" dirty="0" smtClean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Ильгиз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73787" y="3521452"/>
            <a:ext cx="4251960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2750"/>
              </a:lnSpc>
            </a:pPr>
            <a:r>
              <a:rPr lang="en-US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Team Lead &amp; Full-Stack Developer</a:t>
            </a:r>
            <a:endParaRPr lang="en-US" sz="17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680853" y="3348752"/>
            <a:ext cx="297001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Радомир Хайбуллин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9680853" y="3826788"/>
            <a:ext cx="4251960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Координатор проекта</a:t>
            </a:r>
            <a:endParaRPr lang="en-US" sz="17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869567" y="5174683"/>
            <a:ext cx="2989183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Азат Шаймухаметов</a:t>
            </a:r>
            <a:endParaRPr lang="en-US" sz="2150" dirty="0"/>
          </a:p>
        </p:txBody>
      </p:sp>
      <p:sp>
        <p:nvSpPr>
          <p:cNvPr id="13" name="Text 7"/>
          <p:cNvSpPr/>
          <p:nvPr/>
        </p:nvSpPr>
        <p:spPr>
          <a:xfrm>
            <a:off x="9869567" y="5652719"/>
            <a:ext cx="3809881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Генератор</a:t>
            </a:r>
            <a:r>
              <a:rPr lang="en-US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7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идей</a:t>
            </a:r>
            <a:endParaRPr lang="en-US" sz="17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613957" y="5159335"/>
            <a:ext cx="3203972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Данис Шарафутдинов</a:t>
            </a:r>
            <a:endParaRPr lang="en-US" sz="2150" dirty="0"/>
          </a:p>
        </p:txBody>
      </p:sp>
      <p:sp>
        <p:nvSpPr>
          <p:cNvPr id="17" name="Text 9"/>
          <p:cNvSpPr/>
          <p:nvPr/>
        </p:nvSpPr>
        <p:spPr>
          <a:xfrm>
            <a:off x="1613957" y="5637371"/>
            <a:ext cx="4251960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17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Тестировщик</a:t>
            </a:r>
            <a:r>
              <a:rPr lang="ru-RU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/ </a:t>
            </a:r>
            <a:r>
              <a:rPr lang="ru-RU" sz="17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редактор</a:t>
            </a:r>
            <a:endParaRPr lang="en-US" sz="170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pic>
        <p:nvPicPr>
          <p:cNvPr id="26" name="Image 10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5747" y="2869882"/>
            <a:ext cx="4578906" cy="4578906"/>
          </a:xfrm>
          <a:prstGeom prst="rect">
            <a:avLst/>
          </a:prstGeom>
        </p:spPr>
      </p:pic>
      <p:sp>
        <p:nvSpPr>
          <p:cNvPr id="28" name="Прямоугольник 27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56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695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ПРОБЛЕМА: Разрозненность и Сложность Систем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910" y="545879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910" y="542831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Shape 4"/>
          <p:cNvSpPr/>
          <p:nvPr/>
        </p:nvSpPr>
        <p:spPr>
          <a:xfrm>
            <a:off x="2551808" y="511863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8" name="Text 5"/>
          <p:cNvSpPr/>
          <p:nvPr/>
        </p:nvSpPr>
        <p:spPr>
          <a:xfrm>
            <a:off x="1051204" y="6025768"/>
            <a:ext cx="28473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Множество Систем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204" y="651618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ИСУ, СЭО, различные приложения для расписания — отсутствие единого окна.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7082" y="545879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217082" y="542831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980" y="511863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14" name="Text 10"/>
          <p:cNvSpPr/>
          <p:nvPr/>
        </p:nvSpPr>
        <p:spPr>
          <a:xfrm>
            <a:off x="5474376" y="6025768"/>
            <a:ext cx="35731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Сложность Ориентации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74376" y="651618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Первокурсники тратят время на изучение сложных интерфейсов и переходы между сайтами.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253" y="545879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9640253" y="542831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152" y="511863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20" name="Text 15"/>
          <p:cNvSpPr/>
          <p:nvPr/>
        </p:nvSpPr>
        <p:spPr>
          <a:xfrm>
            <a:off x="9897547" y="6025768"/>
            <a:ext cx="3511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Потеря Эффективности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9897547" y="651618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Время тратится на технические переключения, а не на учебный процесс.</a:t>
            </a:r>
            <a:endParaRPr lang="en-US" sz="1750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76FF0E4D-D5F4-442C-ABBC-955CE80FD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77" y="2495617"/>
            <a:ext cx="3816424" cy="2270589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FF96FCD5-1912-4D16-9541-EF4C1D5E0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729" y="2383475"/>
            <a:ext cx="3464478" cy="2382731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xmlns="" id="{0EC61A61-0E8D-4857-BF0B-512AB610A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0223" y="2495617"/>
            <a:ext cx="3795514" cy="22472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3319" y="457131"/>
            <a:ext cx="5908953" cy="487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НАШЕ </a:t>
            </a:r>
            <a:r>
              <a:rPr lang="en-US" sz="3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РЕШЕНИЕ</a:t>
            </a:r>
            <a:r>
              <a:rPr lang="en-US" sz="3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: Единый ЛКС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860881" y="1228487"/>
            <a:ext cx="13304401" cy="600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Создать единый личный кабинет студента, который интегрирует все </a:t>
            </a:r>
            <a:r>
              <a:rPr lang="en-US" sz="2000" dirty="0" err="1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ключевые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образовательные</a:t>
            </a:r>
            <a:endParaRPr lang="ru-RU" sz="2000" dirty="0" smtClean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1950"/>
              </a:lnSpc>
              <a:buNone/>
            </a:pPr>
            <a:r>
              <a:rPr lang="en-US" sz="2000" dirty="0" err="1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функции</a:t>
            </a:r>
            <a:r>
              <a:rPr lang="en-US" sz="200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 одном, интуитивно понятном пространстве.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626924" y="1228487"/>
            <a:ext cx="22860" cy="600551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0" name="Прямоугольник 9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Picture 2" descr="C:\Users\Ильгиз\Desktop\ори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618" y="1944626"/>
            <a:ext cx="9382354" cy="580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528" y="478155"/>
            <a:ext cx="10553700" cy="543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ПЛАН РАЗРАБОТКИ И ТЕХНОЛОГИЧЕСКИЙ СТЕК</a:t>
            </a:r>
            <a:endParaRPr lang="en-US" sz="3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28" y="1527572"/>
            <a:ext cx="521613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03973" y="1701404"/>
            <a:ext cx="217336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Проектирование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303973" y="2077284"/>
            <a:ext cx="1271789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Разработка идеи, структуры и архитектуры системы.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75" y="2744629"/>
            <a:ext cx="521613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64719" y="2918460"/>
            <a:ext cx="334934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Прототипирование (Frontend)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1564719" y="3294341"/>
            <a:ext cx="12457152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Создание интерфейса с использованием HTML, CSS и JavaScript.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141" y="3961686"/>
            <a:ext cx="521613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25585" y="4135517"/>
            <a:ext cx="236732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Разработка (Backend)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1825585" y="4511398"/>
            <a:ext cx="12196286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Создание серверной логики на Python, Django и MySQL.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888" y="5178743"/>
            <a:ext cx="521613" cy="114300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086332" y="5352574"/>
            <a:ext cx="217336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Интеграция и API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2086332" y="5728455"/>
            <a:ext cx="1193553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Связка фронтенда и бэкенда, настройка логики и взаимодействия через API.</a:t>
            </a:r>
            <a:endParaRPr lang="en-US" sz="13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141" y="6395800"/>
            <a:ext cx="521613" cy="114300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25585" y="6569631"/>
            <a:ext cx="305728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ru-RU" sz="1700" b="1" dirty="0" smtClean="0">
                <a:solidFill>
                  <a:srgbClr val="2A2742"/>
                </a:solidFill>
              </a:rPr>
              <a:t>Тестирование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1825585" y="6945511"/>
            <a:ext cx="12196286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ru-RU" sz="1350" dirty="0" smtClean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Проверка работоспособности всех функций, исправление ошибок и запуск</a:t>
            </a:r>
            <a:endParaRPr lang="ru-RU" sz="13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12858750" y="7438193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12858750" y="7774133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528" y="478155"/>
            <a:ext cx="10553700" cy="543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ru-RU" sz="340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ЭТАПЫ РАБОТЫ</a:t>
            </a:r>
            <a:endParaRPr lang="en-US" sz="3400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12858750" y="7438193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Picture 2" descr="C:\Users\Ильгиз\Desktop\см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85" y="1778696"/>
            <a:ext cx="4453697" cy="250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 descr="C:\Users\Ильгиз\Desktop\апс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296" y="1778696"/>
            <a:ext cx="4453699" cy="250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 4"/>
          <p:cNvSpPr/>
          <p:nvPr/>
        </p:nvSpPr>
        <p:spPr>
          <a:xfrm>
            <a:off x="1156223" y="4337792"/>
            <a:ext cx="334934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Прототипирование (Frontend)</a:t>
            </a:r>
            <a:endParaRPr lang="en-US" sz="1700" dirty="0"/>
          </a:p>
        </p:txBody>
      </p:sp>
      <p:sp>
        <p:nvSpPr>
          <p:cNvPr id="30" name="Text 6"/>
          <p:cNvSpPr/>
          <p:nvPr/>
        </p:nvSpPr>
        <p:spPr>
          <a:xfrm>
            <a:off x="6394336" y="4346699"/>
            <a:ext cx="236732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Разработка (Backend)</a:t>
            </a:r>
            <a:endParaRPr lang="en-US" sz="1700" dirty="0"/>
          </a:p>
        </p:txBody>
      </p:sp>
      <p:sp>
        <p:nvSpPr>
          <p:cNvPr id="31" name="Text 10"/>
          <p:cNvSpPr/>
          <p:nvPr/>
        </p:nvSpPr>
        <p:spPr>
          <a:xfrm>
            <a:off x="11614677" y="4347857"/>
            <a:ext cx="305728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ru-RU" sz="1700" b="1" dirty="0" smtClean="0">
                <a:solidFill>
                  <a:srgbClr val="2A2742"/>
                </a:solidFill>
              </a:rPr>
              <a:t>Тестирование</a:t>
            </a:r>
            <a:endParaRPr lang="en-US" sz="1700" dirty="0"/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xmlns="" id="{120E5944-1DDA-4C79-A185-6A6F52486B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9" t="8000" r="1963" b="6601"/>
          <a:stretch/>
        </p:blipFill>
        <p:spPr>
          <a:xfrm>
            <a:off x="9922113" y="1986516"/>
            <a:ext cx="4604377" cy="2265057"/>
          </a:xfrm>
          <a:prstGeom prst="rect">
            <a:avLst/>
          </a:prstGeom>
        </p:spPr>
      </p:pic>
      <p:sp>
        <p:nvSpPr>
          <p:cNvPr id="33" name="Прямоугольник 32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53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8C36C3DD-C0C1-4276-867B-7592718121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29" y="1393369"/>
            <a:ext cx="1210683" cy="121068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89649B78-F259-4ED9-AB55-F61A1A4185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315" y="1633862"/>
            <a:ext cx="2130624" cy="74216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3D89E578-ABF2-471B-8D87-9EF0B9898A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64" y="2775921"/>
            <a:ext cx="3419874" cy="18969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1BC4313-B23E-460C-8801-1BCADD6EBDA1}"/>
              </a:ext>
            </a:extLst>
          </p:cNvPr>
          <p:cNvSpPr txBox="1"/>
          <p:nvPr/>
        </p:nvSpPr>
        <p:spPr>
          <a:xfrm>
            <a:off x="4533632" y="1702983"/>
            <a:ext cx="2853730" cy="424732"/>
          </a:xfrm>
          <a:prstGeom prst="rect">
            <a:avLst/>
          </a:prstGeom>
          <a:noFill/>
        </p:spPr>
        <p:txBody>
          <a:bodyPr wrap="none" lIns="146304" tIns="73152" rIns="146304" bIns="73152" rtlCol="0">
            <a:spAutoFit/>
          </a:bodyPr>
          <a:lstStyle/>
          <a:p>
            <a:r>
              <a:rPr lang="en-US" dirty="0"/>
              <a:t>Python + </a:t>
            </a:r>
            <a:r>
              <a:rPr lang="en-US" dirty="0" err="1"/>
              <a:t>Django</a:t>
            </a:r>
            <a:r>
              <a:rPr lang="en-US" dirty="0"/>
              <a:t> </a:t>
            </a:r>
            <a:r>
              <a:rPr lang="ru-RU" dirty="0"/>
              <a:t>– </a:t>
            </a:r>
            <a:r>
              <a:rPr lang="en-US" dirty="0"/>
              <a:t>B</a:t>
            </a:r>
            <a:r>
              <a:rPr lang="en-US" dirty="0" smtClean="0"/>
              <a:t>ackend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F773A8A-5400-4CAD-A7DB-DAF966718F5C}"/>
              </a:ext>
            </a:extLst>
          </p:cNvPr>
          <p:cNvSpPr txBox="1"/>
          <p:nvPr/>
        </p:nvSpPr>
        <p:spPr>
          <a:xfrm>
            <a:off x="4544597" y="3517372"/>
            <a:ext cx="2882392" cy="424732"/>
          </a:xfrm>
          <a:prstGeom prst="rect">
            <a:avLst/>
          </a:prstGeom>
          <a:noFill/>
        </p:spPr>
        <p:txBody>
          <a:bodyPr wrap="none" lIns="146304" tIns="73152" rIns="146304" bIns="73152" rtlCol="0">
            <a:spAutoFit/>
          </a:bodyPr>
          <a:lstStyle/>
          <a:p>
            <a:r>
              <a:rPr lang="en-US" dirty="0"/>
              <a:t>HTML + JS + CSS – </a:t>
            </a:r>
            <a:r>
              <a:rPr lang="en-US" dirty="0" smtClean="0"/>
              <a:t>Frontend</a:t>
            </a:r>
            <a:endParaRPr lang="ru-RU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8923E537-9180-4880-8DE8-82305BFB33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88" y="4833088"/>
            <a:ext cx="3271275" cy="222991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36CB922-0189-4223-A05F-59BF628B5FD4}"/>
              </a:ext>
            </a:extLst>
          </p:cNvPr>
          <p:cNvSpPr txBox="1"/>
          <p:nvPr/>
        </p:nvSpPr>
        <p:spPr>
          <a:xfrm>
            <a:off x="4544597" y="5949320"/>
            <a:ext cx="2454711" cy="424732"/>
          </a:xfrm>
          <a:prstGeom prst="rect">
            <a:avLst/>
          </a:prstGeom>
          <a:noFill/>
        </p:spPr>
        <p:txBody>
          <a:bodyPr wrap="none" lIns="146304" tIns="73152" rIns="146304" bIns="73152" rtlCol="0">
            <a:spAutoFit/>
          </a:bodyPr>
          <a:lstStyle/>
          <a:p>
            <a:r>
              <a:rPr lang="en-US" dirty="0"/>
              <a:t>MySQL – </a:t>
            </a:r>
            <a:r>
              <a:rPr lang="ru-RU" dirty="0"/>
              <a:t>базы данных</a:t>
            </a:r>
          </a:p>
        </p:txBody>
      </p:sp>
      <p:sp>
        <p:nvSpPr>
          <p:cNvPr id="12" name="Text 0"/>
          <p:cNvSpPr/>
          <p:nvPr/>
        </p:nvSpPr>
        <p:spPr>
          <a:xfrm>
            <a:off x="3276000" y="244673"/>
            <a:ext cx="7606070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ru-RU" sz="4350" b="1" dirty="0" smtClean="0">
                <a:solidFill>
                  <a:srgbClr val="231971"/>
                </a:solidFill>
              </a:rPr>
              <a:t>Ресурсы</a:t>
            </a:r>
            <a:endParaRPr lang="en-US" sz="4350" dirty="0"/>
          </a:p>
        </p:txBody>
      </p:sp>
    </p:spTree>
    <p:extLst>
      <p:ext uri="{BB962C8B-B14F-4D97-AF65-F5344CB8AC3E}">
        <p14:creationId xmlns:p14="http://schemas.microsoft.com/office/powerpoint/2010/main" val="83846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7" name="Picture 10" descr="C:\Users\Ильгиз\Desktop\01eb6c59-8c24-436a-8937-9ae396a48853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6"/>
          <a:stretch/>
        </p:blipFill>
        <p:spPr bwMode="auto">
          <a:xfrm>
            <a:off x="884277" y="1224472"/>
            <a:ext cx="6972191" cy="444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0"/>
          <p:cNvSpPr/>
          <p:nvPr/>
        </p:nvSpPr>
        <p:spPr>
          <a:xfrm>
            <a:off x="884277" y="372041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Модуль авторизации</a:t>
            </a:r>
            <a:endParaRPr lang="en-US" sz="4450" dirty="0"/>
          </a:p>
        </p:txBody>
      </p:sp>
      <p:pic>
        <p:nvPicPr>
          <p:cNvPr id="6" name="Picture 9" descr="C:\Users\Ильгиз\Desktop\рлрол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" r="1855"/>
          <a:stretch/>
        </p:blipFill>
        <p:spPr bwMode="auto">
          <a:xfrm>
            <a:off x="6871513" y="3404324"/>
            <a:ext cx="6873061" cy="434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7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2858750" y="7753351"/>
            <a:ext cx="1771649" cy="476250"/>
          </a:xfrm>
          <a:prstGeom prst="rect">
            <a:avLst/>
          </a:prstGeom>
          <a:solidFill>
            <a:srgbClr val="F1F0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0"/>
          <p:cNvSpPr/>
          <p:nvPr/>
        </p:nvSpPr>
        <p:spPr>
          <a:xfrm>
            <a:off x="884277" y="378086"/>
            <a:ext cx="1197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 smtClean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Регистрация</a:t>
            </a:r>
            <a:endParaRPr lang="en-US" sz="4450" dirty="0"/>
          </a:p>
        </p:txBody>
      </p:sp>
      <p:pic>
        <p:nvPicPr>
          <p:cNvPr id="7" name="Picture 2" descr="C:\Users\Ильгиз\Desktop\роли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485" y="1237176"/>
            <a:ext cx="10407654" cy="614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61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1F0F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360</Words>
  <Application>Microsoft Office PowerPoint</Application>
  <PresentationFormat>Произвольный</PresentationFormat>
  <Paragraphs>78</Paragraphs>
  <Slides>18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Calibri</vt:lpstr>
      <vt:lpstr>Outfit Extra Bold</vt:lpstr>
      <vt:lpstr>Arimo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Ильгиз</dc:creator>
  <cp:lastModifiedBy>Ильгиз</cp:lastModifiedBy>
  <cp:revision>17</cp:revision>
  <dcterms:created xsi:type="dcterms:W3CDTF">2025-11-04T13:27:53Z</dcterms:created>
  <dcterms:modified xsi:type="dcterms:W3CDTF">2025-11-24T15:34:47Z</dcterms:modified>
</cp:coreProperties>
</file>